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2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91" r:id="rId12"/>
    <p:sldId id="267" r:id="rId13"/>
    <p:sldId id="281" r:id="rId14"/>
    <p:sldId id="283" r:id="rId15"/>
    <p:sldId id="292" r:id="rId16"/>
    <p:sldId id="287" r:id="rId17"/>
    <p:sldId id="288" r:id="rId18"/>
    <p:sldId id="290" r:id="rId19"/>
    <p:sldId id="273" r:id="rId20"/>
    <p:sldId id="279" r:id="rId21"/>
  </p:sldIdLst>
  <p:sldSz cx="9144000" cy="6858000" type="screen4x3"/>
  <p:notesSz cx="6858000" cy="91440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686868"/>
    <a:srgbClr val="4E4E4E"/>
    <a:srgbClr val="800080"/>
    <a:srgbClr val="000000"/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264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://hunch.net/~coms-4771/quinla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You might already know…</a:t>
            </a:r>
          </a:p>
          <a:p>
            <a:endParaRPr lang="en-GB" dirty="0" smtClean="0"/>
          </a:p>
          <a:p>
            <a:pPr lvl="1"/>
            <a:r>
              <a:rPr lang="en-GB" dirty="0" smtClean="0"/>
              <a:t>Linear Regression</a:t>
            </a:r>
          </a:p>
          <a:p>
            <a:pPr lvl="2">
              <a:buClrTx/>
            </a:pPr>
            <a:r>
              <a:rPr lang="en-GB" dirty="0" smtClean="0"/>
              <a:t>to predict a score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1"/>
            <a:r>
              <a:rPr lang="en-GB" dirty="0" smtClean="0"/>
              <a:t>Logistic Regression</a:t>
            </a:r>
          </a:p>
          <a:p>
            <a:pPr lvl="2">
              <a:buClrTx/>
            </a:pPr>
            <a:r>
              <a:rPr lang="en-GB" dirty="0" smtClean="0"/>
              <a:t>to predict a probability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models: linear and logistic regressions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 smtClean="0"/>
              <a:t>!</a:t>
            </a:r>
          </a:p>
          <a:p>
            <a:endParaRPr lang="en-US" dirty="0" smtClean="0"/>
          </a:p>
          <a:p>
            <a:r>
              <a:rPr lang="en-US" dirty="0"/>
              <a:t>How many </a:t>
            </a:r>
            <a:r>
              <a:rPr lang="en-US" dirty="0" smtClean="0"/>
              <a:t>neighbors?</a:t>
            </a:r>
          </a:p>
          <a:p>
            <a:pPr lvl="1">
              <a:buClrTx/>
            </a:pPr>
            <a:r>
              <a:rPr lang="en-US" dirty="0" smtClean="0"/>
              <a:t>Obviously </a:t>
            </a:r>
            <a:r>
              <a:rPr lang="en-US" b="1" dirty="0"/>
              <a:t>K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neighbors are the nearest ones</a:t>
            </a:r>
            <a:r>
              <a:rPr lang="en-US" dirty="0" smtClean="0"/>
              <a:t>?</a:t>
            </a:r>
            <a:endParaRPr lang="en-US" dirty="0"/>
          </a:p>
          <a:p>
            <a:pPr lvl="1">
              <a:buClrTx/>
            </a:pPr>
            <a:r>
              <a:rPr lang="en-US" dirty="0"/>
              <a:t>Euclidean </a:t>
            </a:r>
            <a:r>
              <a:rPr lang="en-US" dirty="0" smtClean="0"/>
              <a:t>distance</a:t>
            </a:r>
          </a:p>
          <a:p>
            <a:pPr lvl="1">
              <a:buClrTx/>
            </a:pPr>
            <a:r>
              <a:rPr lang="en-US" dirty="0" smtClean="0"/>
              <a:t>Chebyshev distance</a:t>
            </a:r>
          </a:p>
          <a:p>
            <a:pPr lvl="1">
              <a:buClrTx/>
            </a:pPr>
            <a:r>
              <a:rPr lang="en-US" dirty="0" smtClean="0"/>
              <a:t>Manhattan distance</a:t>
            </a:r>
          </a:p>
          <a:p>
            <a:pPr lvl="1">
              <a:buClrTx/>
            </a:pPr>
            <a:r>
              <a:rPr lang="en-US" dirty="0" smtClean="0"/>
              <a:t>and many more…</a:t>
            </a:r>
            <a:endParaRPr lang="en-US" dirty="0"/>
          </a:p>
          <a:p>
            <a:pPr marL="176213" lvl="1" indent="-176213"/>
            <a:endParaRPr lang="en-US" dirty="0" smtClean="0"/>
          </a:p>
          <a:p>
            <a:pPr marL="176213" lvl="1" indent="-176213"/>
            <a:endParaRPr lang="en-US" dirty="0" smtClean="0"/>
          </a:p>
          <a:p>
            <a:pPr marL="176213" lvl="1" indent="-176213"/>
            <a:r>
              <a:rPr lang="en-US" dirty="0" smtClean="0"/>
              <a:t>What </a:t>
            </a:r>
            <a:r>
              <a:rPr lang="en-US" dirty="0"/>
              <a:t>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</a:t>
            </a:r>
            <a:r>
              <a:rPr lang="en-US" dirty="0" smtClean="0"/>
              <a:t>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</a:t>
            </a:r>
            <a:r>
              <a:rPr lang="en-US" dirty="0" smtClean="0"/>
              <a:t>models</a:t>
            </a:r>
            <a:endParaRPr lang="en-US" dirty="0"/>
          </a:p>
          <a:p>
            <a:pPr lvl="1">
              <a:buClrTx/>
            </a:pPr>
            <a:endParaRPr lang="en-US" dirty="0" smtClean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 smtClean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+mn-lt"/>
              </a:rPr>
              <a:t>k=3</a:t>
            </a:r>
            <a:endParaRPr lang="en-GB" dirty="0">
              <a:latin typeface="+mn-lt"/>
            </a:endParaRP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models: k-Nearest </a:t>
            </a:r>
            <a:r>
              <a:rPr lang="en-US" dirty="0" smtClean="0"/>
              <a:t>Neighbors (k-NN)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Excuse me…what is a kernel?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648308" y="2812211"/>
            <a:ext cx="3183691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ysClr val="windowText" lastClr="000000"/>
                </a:solidFill>
              </a:rPr>
              <a:t>Questa slide è solo </a:t>
            </a:r>
            <a:r>
              <a:rPr lang="en-GB" dirty="0" err="1" smtClean="0">
                <a:solidFill>
                  <a:sysClr val="windowText" lastClr="000000"/>
                </a:solidFill>
              </a:rPr>
              <a:t>uno</a:t>
            </a:r>
            <a:r>
              <a:rPr lang="en-GB" dirty="0" smtClean="0">
                <a:solidFill>
                  <a:sysClr val="windowText" lastClr="000000"/>
                </a:solidFill>
              </a:rPr>
              <a:t> </a:t>
            </a:r>
            <a:r>
              <a:rPr lang="en-GB" dirty="0" err="1" smtClean="0">
                <a:solidFill>
                  <a:sysClr val="windowText" lastClr="000000"/>
                </a:solidFill>
              </a:rPr>
              <a:t>scheletro</a:t>
            </a:r>
            <a:endParaRPr lang="en-GB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1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One of the most famous models: the </a:t>
            </a:r>
            <a:r>
              <a:rPr lang="en-US" b="1" dirty="0" smtClean="0"/>
              <a:t>Support Vector Machine</a:t>
            </a:r>
            <a:r>
              <a:rPr lang="en-US" dirty="0" smtClean="0"/>
              <a:t> (SVM)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Find the best </a:t>
            </a:r>
            <a:r>
              <a:rPr lang="en-US" b="1" dirty="0" smtClean="0"/>
              <a:t>class-separating</a:t>
            </a:r>
          </a:p>
          <a:p>
            <a:pPr marL="628650" lvl="1" indent="0">
              <a:buNone/>
            </a:pPr>
            <a:r>
              <a:rPr lang="en-US" b="1" dirty="0" smtClean="0"/>
              <a:t>hyperplane</a:t>
            </a:r>
            <a:r>
              <a:rPr lang="en-US" dirty="0" smtClean="0"/>
              <a:t> in a n-dimensional</a:t>
            </a:r>
          </a:p>
          <a:p>
            <a:pPr marL="628650" lvl="1" indent="0">
              <a:buNone/>
            </a:pPr>
            <a:r>
              <a:rPr lang="en-US" dirty="0" smtClean="0"/>
              <a:t>kernel space</a:t>
            </a:r>
          </a:p>
          <a:p>
            <a:pPr marL="6286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 smtClean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 smtClean="0"/>
              <a:t>the </a:t>
            </a:r>
            <a:r>
              <a:rPr lang="en-US" b="1" dirty="0" smtClean="0"/>
              <a:t>support vectors</a:t>
            </a:r>
            <a:r>
              <a:rPr lang="en-US" dirty="0" smtClean="0"/>
              <a:t>, i.e. the points</a:t>
            </a:r>
          </a:p>
          <a:p>
            <a:pPr marL="628650" lvl="1" indent="0">
              <a:buNone/>
            </a:pPr>
            <a:r>
              <a:rPr lang="en-US" dirty="0" smtClean="0"/>
              <a:t>the closest to such hyperplane</a:t>
            </a:r>
          </a:p>
          <a:p>
            <a:pPr marL="62865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The kernel can be</a:t>
            </a:r>
          </a:p>
          <a:p>
            <a:pPr lvl="2"/>
            <a:r>
              <a:rPr lang="en-US" dirty="0" smtClean="0"/>
              <a:t>linear</a:t>
            </a:r>
          </a:p>
          <a:p>
            <a:pPr lvl="2"/>
            <a:r>
              <a:rPr lang="en-US" dirty="0" smtClean="0"/>
              <a:t>polynomial</a:t>
            </a:r>
          </a:p>
          <a:p>
            <a:pPr lvl="2"/>
            <a:r>
              <a:rPr lang="en-US" dirty="0" smtClean="0"/>
              <a:t>radial</a:t>
            </a:r>
          </a:p>
          <a:p>
            <a:pPr lvl="2"/>
            <a:r>
              <a:rPr lang="en-US" dirty="0" smtClean="0"/>
              <a:t>or anything you want it to be!</a:t>
            </a:r>
          </a:p>
          <a:p>
            <a:pPr marL="628650" lvl="1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models: Support Vector Machine (SVM)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 smtClean="0"/>
              <a:t>Linear</a:t>
            </a:r>
            <a:endParaRPr lang="en-GB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 smtClean="0"/>
              <a:t>Polynomial</a:t>
            </a:r>
            <a:endParaRPr lang="en-GB" dirty="0"/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 smtClean="0"/>
              <a:t>Radial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7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779EE77-00D7-4529-8D61-CC641FDFA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87" t="15091" r="11994" b="15683"/>
          <a:stretch/>
        </p:blipFill>
        <p:spPr>
          <a:xfrm>
            <a:off x="444489" y="2805320"/>
            <a:ext cx="2685950" cy="1761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4489" y="2679161"/>
            <a:ext cx="3963044" cy="288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5E0CE02-BCC9-4F0E-B8BE-506A2C7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797" y="2813946"/>
            <a:ext cx="3646001" cy="2604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4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/>
              <a:t>Another famous model: </a:t>
            </a:r>
            <a:r>
              <a:rPr lang="it-IT" b="1" dirty="0" err="1" smtClean="0"/>
              <a:t>Decision</a:t>
            </a:r>
            <a:r>
              <a:rPr lang="it-IT" b="1" dirty="0" smtClean="0"/>
              <a:t> </a:t>
            </a:r>
            <a:r>
              <a:rPr lang="it-IT" b="1" dirty="0" err="1" smtClean="0"/>
              <a:t>Trees</a:t>
            </a:r>
            <a:endParaRPr lang="it-IT" b="1" dirty="0" smtClean="0"/>
          </a:p>
          <a:p>
            <a:pPr lvl="1"/>
            <a:r>
              <a:rPr lang="en-GB" dirty="0" smtClean="0"/>
              <a:t>Classification </a:t>
            </a:r>
            <a:r>
              <a:rPr lang="en-GB" dirty="0"/>
              <a:t>(or regression) models in the form of a tree </a:t>
            </a:r>
            <a:r>
              <a:rPr lang="en-GB" dirty="0" smtClean="0"/>
              <a:t>structure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</a:t>
            </a:r>
            <a:r>
              <a:rPr lang="en-GB" dirty="0" smtClean="0"/>
              <a:t>subsets</a:t>
            </a:r>
          </a:p>
          <a:p>
            <a:pPr lvl="1"/>
            <a:r>
              <a:rPr lang="en-GB" dirty="0" smtClean="0"/>
              <a:t>Each </a:t>
            </a:r>
            <a:r>
              <a:rPr lang="en-GB" dirty="0"/>
              <a:t>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</a:t>
            </a:r>
            <a:r>
              <a:rPr lang="en-GB" dirty="0" smtClean="0"/>
              <a:t>)</a:t>
            </a:r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</a:t>
            </a:r>
            <a:r>
              <a:rPr lang="en-US" dirty="0" smtClean="0"/>
              <a:t>Decision Trees and Random Forest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0ECF575-29A7-4D26-97DE-06CD9D52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92329EB-AF7A-40DD-8440-CF1C2FB0E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Using </a:t>
            </a:r>
            <a:r>
              <a:rPr lang="it-IT" dirty="0" err="1" smtClean="0"/>
              <a:t>Decision</a:t>
            </a:r>
            <a:r>
              <a:rPr lang="it-IT" dirty="0" smtClean="0"/>
              <a:t> </a:t>
            </a:r>
            <a:r>
              <a:rPr lang="it-IT" dirty="0" err="1" smtClean="0"/>
              <a:t>Trees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define</a:t>
            </a:r>
            <a:r>
              <a:rPr lang="it-IT" dirty="0" smtClean="0"/>
              <a:t> </a:t>
            </a:r>
            <a:r>
              <a:rPr lang="it-IT" dirty="0" err="1" smtClean="0"/>
              <a:t>another</a:t>
            </a:r>
            <a:r>
              <a:rPr lang="it-IT" dirty="0" smtClean="0"/>
              <a:t> </a:t>
            </a:r>
            <a:r>
              <a:rPr lang="it-IT" dirty="0" err="1" smtClean="0"/>
              <a:t>very</a:t>
            </a:r>
            <a:r>
              <a:rPr lang="it-IT" dirty="0" smtClean="0"/>
              <a:t> </a:t>
            </a:r>
            <a:r>
              <a:rPr lang="it-IT" dirty="0" err="1" smtClean="0"/>
              <a:t>famous</a:t>
            </a:r>
            <a:r>
              <a:rPr lang="it-IT" dirty="0" smtClean="0"/>
              <a:t> </a:t>
            </a:r>
            <a:r>
              <a:rPr lang="it-IT" dirty="0" err="1" smtClean="0"/>
              <a:t>algorithm</a:t>
            </a:r>
            <a:r>
              <a:rPr lang="it-IT" dirty="0" smtClean="0"/>
              <a:t>: </a:t>
            </a:r>
            <a:r>
              <a:rPr lang="it-IT" b="1" dirty="0" smtClean="0"/>
              <a:t>Random </a:t>
            </a:r>
            <a:r>
              <a:rPr lang="it-IT" b="1" dirty="0" err="1" smtClean="0"/>
              <a:t>Forest</a:t>
            </a:r>
            <a:endParaRPr lang="it-IT" b="1" dirty="0" smtClean="0"/>
          </a:p>
          <a:p>
            <a:endParaRPr lang="it-IT" b="1" dirty="0"/>
          </a:p>
          <a:p>
            <a:pPr lvl="1"/>
            <a:r>
              <a:rPr lang="en-GB" dirty="0" smtClean="0"/>
              <a:t>The </a:t>
            </a:r>
            <a:r>
              <a:rPr lang="en-GB" dirty="0"/>
              <a:t>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00" y="2598380"/>
            <a:ext cx="4536000" cy="32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spiral come slide prima?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1429544"/>
            <a:ext cx="8683625" cy="434181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</a:t>
            </a:r>
            <a:r>
              <a:rPr lang="it-IT" dirty="0" smtClean="0"/>
              <a:t>?</a:t>
            </a:r>
          </a:p>
          <a:p>
            <a:endParaRPr lang="it-IT" dirty="0" smtClean="0"/>
          </a:p>
          <a:p>
            <a:pPr marL="628650" lvl="2" indent="-176213"/>
            <a:r>
              <a:rPr lang="it-IT" b="1" dirty="0" err="1" smtClean="0"/>
              <a:t>visualization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always</a:t>
            </a:r>
            <a:r>
              <a:rPr lang="it-IT" dirty="0" smtClean="0"/>
              <a:t> </a:t>
            </a:r>
            <a:r>
              <a:rPr lang="it-IT" dirty="0" err="1" smtClean="0"/>
              <a:t>recommended</a:t>
            </a:r>
            <a:r>
              <a:rPr lang="it-IT" dirty="0" smtClean="0"/>
              <a:t>…</a:t>
            </a:r>
          </a:p>
          <a:p>
            <a:pPr marL="452437" lvl="2" indent="0">
              <a:buNone/>
            </a:pPr>
            <a:r>
              <a:rPr lang="it-IT" dirty="0" smtClean="0"/>
              <a:t>		…</a:t>
            </a:r>
            <a:r>
              <a:rPr lang="it-IT" dirty="0" err="1" smtClean="0"/>
              <a:t>know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data!</a:t>
            </a:r>
            <a:endParaRPr lang="it-IT" dirty="0"/>
          </a:p>
          <a:p>
            <a:pPr marL="631825" lvl="2" indent="0" defTabSz="630238">
              <a:buNone/>
            </a:pPr>
            <a:r>
              <a:rPr lang="it-IT" dirty="0" smtClean="0"/>
              <a:t>(</a:t>
            </a:r>
            <a:r>
              <a:rPr lang="it-IT" dirty="0" err="1" smtClean="0"/>
              <a:t>only</a:t>
            </a:r>
            <a:r>
              <a:rPr lang="it-IT" dirty="0" smtClean="0"/>
              <a:t> for </a:t>
            </a:r>
            <a:r>
              <a:rPr lang="it-IT" dirty="0" err="1" smtClean="0"/>
              <a:t>few</a:t>
            </a:r>
            <a:r>
              <a:rPr lang="it-IT" dirty="0" smtClean="0"/>
              <a:t> </a:t>
            </a:r>
            <a:r>
              <a:rPr lang="it-IT" dirty="0" err="1" smtClean="0"/>
              <a:t>dimensions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time, </a:t>
            </a:r>
            <a:r>
              <a:rPr lang="it-IT" dirty="0" err="1" smtClean="0"/>
              <a:t>though</a:t>
            </a:r>
            <a:r>
              <a:rPr lang="it-IT" dirty="0" smtClean="0"/>
              <a:t>!)</a:t>
            </a:r>
            <a:endParaRPr lang="it-IT" dirty="0"/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 smtClean="0"/>
              <a:t>…</a:t>
            </a:r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 smtClean="0"/>
              <a:t>														…</a:t>
            </a:r>
            <a:r>
              <a:rPr lang="it-IT" dirty="0" err="1" smtClean="0"/>
              <a:t>tune</a:t>
            </a:r>
            <a:r>
              <a:rPr lang="it-IT" dirty="0" smtClean="0"/>
              <a:t> </a:t>
            </a:r>
            <a:r>
              <a:rPr lang="it-IT" dirty="0"/>
              <a:t>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Prescriptive Analytics</a:t>
            </a:r>
            <a:endParaRPr lang="en-US" sz="1800" kern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Decision making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Environment model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cran.r-project.org/package=tidyverse</a:t>
            </a:r>
            <a:r>
              <a:rPr lang="it-IT" dirty="0" smtClean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</a:t>
            </a:r>
            <a:r>
              <a:rPr lang="it-IT" dirty="0" smtClean="0">
                <a:hlinkClick r:id="rId3"/>
              </a:rPr>
              <a:t>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</a:t>
            </a:r>
            <a:r>
              <a:rPr lang="en-GB" dirty="0" smtClean="0"/>
              <a:t>!</a:t>
            </a: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smtClean="0"/>
              <a:t>developed </a:t>
            </a:r>
            <a:r>
              <a:rPr lang="en-US" dirty="0"/>
              <a:t>by Hadley Wickham, Chief Scientist at </a:t>
            </a:r>
            <a:r>
              <a:rPr lang="en-US" dirty="0" err="1" smtClean="0"/>
              <a:t>Rstudio</a:t>
            </a:r>
            <a:r>
              <a:rPr lang="en-US" dirty="0" smtClean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 smtClean="0"/>
              <a:t>"</a:t>
            </a:r>
            <a:r>
              <a:rPr lang="en-US" dirty="0"/>
              <a:t>a set of packages that work in harmony because they </a:t>
            </a:r>
            <a:r>
              <a:rPr lang="en-US" dirty="0" smtClean="0"/>
              <a:t>share common </a:t>
            </a:r>
            <a:r>
              <a:rPr lang="en-US" dirty="0"/>
              <a:t>data </a:t>
            </a:r>
            <a:r>
              <a:rPr lang="en-US" dirty="0" smtClean="0"/>
              <a:t>representations </a:t>
            </a:r>
            <a:r>
              <a:rPr lang="en-US" dirty="0"/>
              <a:t>and API design</a:t>
            </a:r>
            <a:r>
              <a:rPr lang="en-US" dirty="0" smtClean="0"/>
              <a:t>"</a:t>
            </a:r>
          </a:p>
          <a:p>
            <a:pPr marL="2781300" lvl="3">
              <a:buClrTx/>
            </a:pPr>
            <a:r>
              <a:rPr lang="en-US" dirty="0" smtClean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 smtClean="0"/>
          </a:p>
          <a:p>
            <a:pPr marL="2311400" lvl="2" indent="0">
              <a:buNone/>
            </a:pP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</a:t>
            </a:r>
            <a:r>
              <a:rPr lang="en-GB" dirty="0" smtClean="0"/>
              <a:t>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</a:t>
            </a:r>
            <a:r>
              <a:rPr lang="en-US" dirty="0" smtClean="0"/>
              <a:t>process for </a:t>
            </a:r>
            <a:r>
              <a:rPr lang="en-US" dirty="0"/>
              <a:t>creating predictive models"</a:t>
            </a:r>
            <a:endParaRPr lang="en-US" dirty="0" smtClean="0"/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900</Words>
  <Application>Microsoft Office PowerPoint</Application>
  <PresentationFormat>On-screen Show (4:3)</PresentationFormat>
  <Paragraphs>225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Excuse me…what is a kernel?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196</cp:revision>
  <dcterms:created xsi:type="dcterms:W3CDTF">2018-03-14T13:30:48Z</dcterms:created>
  <dcterms:modified xsi:type="dcterms:W3CDTF">2018-03-28T15:09:49Z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